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9" r:id="rId4"/>
    <p:sldId id="266" r:id="rId5"/>
    <p:sldId id="260" r:id="rId6"/>
    <p:sldId id="267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F8776-2C57-43E0-B1FF-707F87C7EDF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A80F091-A671-4530-B8B8-8CC19436739F}">
      <dgm:prSet phldrT="[Texte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fr-CH" dirty="0"/>
            <a:t>Equilibre</a:t>
          </a:r>
        </a:p>
      </dgm:t>
    </dgm:pt>
    <dgm:pt modelId="{A62E5906-FB7A-4530-8CB1-C2A7C6BD75D6}" type="parTrans" cxnId="{34B2B375-B51E-4A58-91BA-A9A287726883}">
      <dgm:prSet/>
      <dgm:spPr/>
      <dgm:t>
        <a:bodyPr/>
        <a:lstStyle/>
        <a:p>
          <a:endParaRPr lang="fr-CH"/>
        </a:p>
      </dgm:t>
    </dgm:pt>
    <dgm:pt modelId="{E76F000C-45FC-4810-901A-41A127C8FF38}" type="sibTrans" cxnId="{34B2B375-B51E-4A58-91BA-A9A287726883}">
      <dgm:prSet/>
      <dgm:spPr/>
      <dgm:t>
        <a:bodyPr/>
        <a:lstStyle/>
        <a:p>
          <a:endParaRPr lang="fr-CH"/>
        </a:p>
      </dgm:t>
    </dgm:pt>
    <dgm:pt modelId="{5ABB5E38-C311-468C-BF6A-795B66C85F23}">
      <dgm:prSet phldrT="[Texte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CH" dirty="0"/>
            <a:t>Prédateur</a:t>
          </a:r>
        </a:p>
      </dgm:t>
    </dgm:pt>
    <dgm:pt modelId="{FF25F659-C9D5-4D6A-AAD3-5CF0D110164F}" type="parTrans" cxnId="{1486D92B-5858-44F4-BC08-AE0EC859EB24}">
      <dgm:prSet/>
      <dgm:spPr/>
      <dgm:t>
        <a:bodyPr/>
        <a:lstStyle/>
        <a:p>
          <a:endParaRPr lang="fr-CH"/>
        </a:p>
      </dgm:t>
    </dgm:pt>
    <dgm:pt modelId="{0216B478-99BD-4FB2-BE16-8FBA2DC19073}" type="sibTrans" cxnId="{1486D92B-5858-44F4-BC08-AE0EC859EB24}">
      <dgm:prSet/>
      <dgm:spPr/>
      <dgm:t>
        <a:bodyPr/>
        <a:lstStyle/>
        <a:p>
          <a:endParaRPr lang="fr-CH"/>
        </a:p>
      </dgm:t>
    </dgm:pt>
    <dgm:pt modelId="{3CE54791-701E-4198-8E1C-9B1ECD714630}">
      <dgm:prSet phldrT="[Texte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CH" dirty="0"/>
            <a:t>Proie 1</a:t>
          </a:r>
        </a:p>
      </dgm:t>
    </dgm:pt>
    <dgm:pt modelId="{B070F5F6-E9BB-43D8-8BA0-E975306215AD}" type="parTrans" cxnId="{296882EF-F463-4608-AE34-C5EFBF97A739}">
      <dgm:prSet/>
      <dgm:spPr/>
      <dgm:t>
        <a:bodyPr/>
        <a:lstStyle/>
        <a:p>
          <a:endParaRPr lang="fr-CH"/>
        </a:p>
      </dgm:t>
    </dgm:pt>
    <dgm:pt modelId="{AB4F9B40-003C-4D30-BF65-42AEF3A7991F}" type="sibTrans" cxnId="{296882EF-F463-4608-AE34-C5EFBF97A739}">
      <dgm:prSet/>
      <dgm:spPr/>
      <dgm:t>
        <a:bodyPr/>
        <a:lstStyle/>
        <a:p>
          <a:endParaRPr lang="fr-CH"/>
        </a:p>
      </dgm:t>
    </dgm:pt>
    <dgm:pt modelId="{C323AD72-B26F-4922-98C5-0B5C42E4A159}">
      <dgm:prSet phldrT="[Texte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CH" dirty="0"/>
            <a:t>Proie 2</a:t>
          </a:r>
        </a:p>
      </dgm:t>
    </dgm:pt>
    <dgm:pt modelId="{569EBC73-1C00-4D8A-ABEA-7BB946589725}" type="parTrans" cxnId="{3BC843A5-B500-42BA-891D-988B2EA281F8}">
      <dgm:prSet/>
      <dgm:spPr/>
      <dgm:t>
        <a:bodyPr/>
        <a:lstStyle/>
        <a:p>
          <a:endParaRPr lang="fr-CH"/>
        </a:p>
      </dgm:t>
    </dgm:pt>
    <dgm:pt modelId="{BC588B33-A8F2-4BF9-8710-595974C23080}" type="sibTrans" cxnId="{3BC843A5-B500-42BA-891D-988B2EA281F8}">
      <dgm:prSet/>
      <dgm:spPr/>
      <dgm:t>
        <a:bodyPr/>
        <a:lstStyle/>
        <a:p>
          <a:endParaRPr lang="fr-CH"/>
        </a:p>
      </dgm:t>
    </dgm:pt>
    <dgm:pt modelId="{D2A4C0A6-C472-4A5F-A2FE-425DA2539B5C}">
      <dgm:prSet phldrT="[Texte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CH" dirty="0"/>
            <a:t>Végétation</a:t>
          </a:r>
        </a:p>
      </dgm:t>
    </dgm:pt>
    <dgm:pt modelId="{BCEBABED-7B42-4CAD-98DA-2C60B2BCD6A0}" type="parTrans" cxnId="{5B154D2F-8D3D-4A21-A6E7-652800738DC5}">
      <dgm:prSet/>
      <dgm:spPr/>
      <dgm:t>
        <a:bodyPr/>
        <a:lstStyle/>
        <a:p>
          <a:endParaRPr lang="fr-CH"/>
        </a:p>
      </dgm:t>
    </dgm:pt>
    <dgm:pt modelId="{2F05E3CA-8F0A-4E7F-9586-3E1E19FF5E3C}" type="sibTrans" cxnId="{5B154D2F-8D3D-4A21-A6E7-652800738DC5}">
      <dgm:prSet/>
      <dgm:spPr/>
      <dgm:t>
        <a:bodyPr/>
        <a:lstStyle/>
        <a:p>
          <a:endParaRPr lang="fr-CH"/>
        </a:p>
      </dgm:t>
    </dgm:pt>
    <dgm:pt modelId="{FAE72C15-5802-4EF9-9E8C-61FEB655258B}" type="pres">
      <dgm:prSet presAssocID="{441F8776-2C57-43E0-B1FF-707F87C7EDF7}" presName="composite" presStyleCnt="0">
        <dgm:presLayoutVars>
          <dgm:chMax val="1"/>
          <dgm:dir/>
          <dgm:resizeHandles val="exact"/>
        </dgm:presLayoutVars>
      </dgm:prSet>
      <dgm:spPr/>
    </dgm:pt>
    <dgm:pt modelId="{79F58473-700F-47DC-B4A5-EEA736769B4C}" type="pres">
      <dgm:prSet presAssocID="{441F8776-2C57-43E0-B1FF-707F87C7EDF7}" presName="radial" presStyleCnt="0">
        <dgm:presLayoutVars>
          <dgm:animLvl val="ctr"/>
        </dgm:presLayoutVars>
      </dgm:prSet>
      <dgm:spPr/>
    </dgm:pt>
    <dgm:pt modelId="{F4A7872F-2AE8-40C5-94EF-0EAAF24F7083}" type="pres">
      <dgm:prSet presAssocID="{AA80F091-A671-4530-B8B8-8CC19436739F}" presName="centerShape" presStyleLbl="vennNode1" presStyleIdx="0" presStyleCnt="5" custLinFactNeighborX="-2932" custLinFactNeighborY="-9811"/>
      <dgm:spPr/>
    </dgm:pt>
    <dgm:pt modelId="{C4D5B77D-60E0-4F43-9C71-E6FB38669BDA}" type="pres">
      <dgm:prSet presAssocID="{5ABB5E38-C311-468C-BF6A-795B66C85F23}" presName="node" presStyleLbl="vennNode1" presStyleIdx="1" presStyleCnt="5" custRadScaleRad="115144" custRadScaleInc="-4409">
        <dgm:presLayoutVars>
          <dgm:bulletEnabled val="1"/>
        </dgm:presLayoutVars>
      </dgm:prSet>
      <dgm:spPr/>
    </dgm:pt>
    <dgm:pt modelId="{806DD88A-2A66-45EC-BEEB-9DAF9A65229C}" type="pres">
      <dgm:prSet presAssocID="{3CE54791-701E-4198-8E1C-9B1ECD714630}" presName="node" presStyleLbl="vennNode1" presStyleIdx="2" presStyleCnt="5" custRadScaleRad="93087" custRadScaleInc="-14431">
        <dgm:presLayoutVars>
          <dgm:bulletEnabled val="1"/>
        </dgm:presLayoutVars>
      </dgm:prSet>
      <dgm:spPr/>
    </dgm:pt>
    <dgm:pt modelId="{799E887C-B939-4B82-8AB7-742FB8B75C99}" type="pres">
      <dgm:prSet presAssocID="{C323AD72-B26F-4922-98C5-0B5C42E4A159}" presName="node" presStyleLbl="vennNode1" presStyleIdx="3" presStyleCnt="5" custRadScaleRad="66247" custRadScaleInc="0">
        <dgm:presLayoutVars>
          <dgm:bulletEnabled val="1"/>
        </dgm:presLayoutVars>
      </dgm:prSet>
      <dgm:spPr/>
    </dgm:pt>
    <dgm:pt modelId="{49035C29-7265-440C-BFF5-DF9CDB22DEB4}" type="pres">
      <dgm:prSet presAssocID="{D2A4C0A6-C472-4A5F-A2FE-425DA2539B5C}" presName="node" presStyleLbl="vennNode1" presStyleIdx="4" presStyleCnt="5" custRadScaleRad="103990" custRadScaleInc="15244">
        <dgm:presLayoutVars>
          <dgm:bulletEnabled val="1"/>
        </dgm:presLayoutVars>
      </dgm:prSet>
      <dgm:spPr/>
    </dgm:pt>
  </dgm:ptLst>
  <dgm:cxnLst>
    <dgm:cxn modelId="{A707021A-4FC0-4F85-A357-904C787C6846}" type="presOf" srcId="{D2A4C0A6-C472-4A5F-A2FE-425DA2539B5C}" destId="{49035C29-7265-440C-BFF5-DF9CDB22DEB4}" srcOrd="0" destOrd="0" presId="urn:microsoft.com/office/officeart/2005/8/layout/radial3"/>
    <dgm:cxn modelId="{958F481A-E2C2-455B-8A3A-6B351D9CB9A0}" type="presOf" srcId="{AA80F091-A671-4530-B8B8-8CC19436739F}" destId="{F4A7872F-2AE8-40C5-94EF-0EAAF24F7083}" srcOrd="0" destOrd="0" presId="urn:microsoft.com/office/officeart/2005/8/layout/radial3"/>
    <dgm:cxn modelId="{1486D92B-5858-44F4-BC08-AE0EC859EB24}" srcId="{AA80F091-A671-4530-B8B8-8CC19436739F}" destId="{5ABB5E38-C311-468C-BF6A-795B66C85F23}" srcOrd="0" destOrd="0" parTransId="{FF25F659-C9D5-4D6A-AAD3-5CF0D110164F}" sibTransId="{0216B478-99BD-4FB2-BE16-8FBA2DC19073}"/>
    <dgm:cxn modelId="{5B154D2F-8D3D-4A21-A6E7-652800738DC5}" srcId="{AA80F091-A671-4530-B8B8-8CC19436739F}" destId="{D2A4C0A6-C472-4A5F-A2FE-425DA2539B5C}" srcOrd="3" destOrd="0" parTransId="{BCEBABED-7B42-4CAD-98DA-2C60B2BCD6A0}" sibTransId="{2F05E3CA-8F0A-4E7F-9586-3E1E19FF5E3C}"/>
    <dgm:cxn modelId="{A5F80C5E-E214-4E56-AD99-3526D587E48E}" type="presOf" srcId="{441F8776-2C57-43E0-B1FF-707F87C7EDF7}" destId="{FAE72C15-5802-4EF9-9E8C-61FEB655258B}" srcOrd="0" destOrd="0" presId="urn:microsoft.com/office/officeart/2005/8/layout/radial3"/>
    <dgm:cxn modelId="{58DB7F50-A9E3-4FF5-84D4-F62B22263180}" type="presOf" srcId="{3CE54791-701E-4198-8E1C-9B1ECD714630}" destId="{806DD88A-2A66-45EC-BEEB-9DAF9A65229C}" srcOrd="0" destOrd="0" presId="urn:microsoft.com/office/officeart/2005/8/layout/radial3"/>
    <dgm:cxn modelId="{5FE75B74-E46E-4C67-BA84-C794FF3D604F}" type="presOf" srcId="{C323AD72-B26F-4922-98C5-0B5C42E4A159}" destId="{799E887C-B939-4B82-8AB7-742FB8B75C99}" srcOrd="0" destOrd="0" presId="urn:microsoft.com/office/officeart/2005/8/layout/radial3"/>
    <dgm:cxn modelId="{34B2B375-B51E-4A58-91BA-A9A287726883}" srcId="{441F8776-2C57-43E0-B1FF-707F87C7EDF7}" destId="{AA80F091-A671-4530-B8B8-8CC19436739F}" srcOrd="0" destOrd="0" parTransId="{A62E5906-FB7A-4530-8CB1-C2A7C6BD75D6}" sibTransId="{E76F000C-45FC-4810-901A-41A127C8FF38}"/>
    <dgm:cxn modelId="{3BC843A5-B500-42BA-891D-988B2EA281F8}" srcId="{AA80F091-A671-4530-B8B8-8CC19436739F}" destId="{C323AD72-B26F-4922-98C5-0B5C42E4A159}" srcOrd="2" destOrd="0" parTransId="{569EBC73-1C00-4D8A-ABEA-7BB946589725}" sibTransId="{BC588B33-A8F2-4BF9-8710-595974C23080}"/>
    <dgm:cxn modelId="{3DCA0FAC-A828-4947-AB76-9EEAC834891F}" type="presOf" srcId="{5ABB5E38-C311-468C-BF6A-795B66C85F23}" destId="{C4D5B77D-60E0-4F43-9C71-E6FB38669BDA}" srcOrd="0" destOrd="0" presId="urn:microsoft.com/office/officeart/2005/8/layout/radial3"/>
    <dgm:cxn modelId="{296882EF-F463-4608-AE34-C5EFBF97A739}" srcId="{AA80F091-A671-4530-B8B8-8CC19436739F}" destId="{3CE54791-701E-4198-8E1C-9B1ECD714630}" srcOrd="1" destOrd="0" parTransId="{B070F5F6-E9BB-43D8-8BA0-E975306215AD}" sibTransId="{AB4F9B40-003C-4D30-BF65-42AEF3A7991F}"/>
    <dgm:cxn modelId="{97B2DEA6-B505-4F3A-BB99-3A4B76384B08}" type="presParOf" srcId="{FAE72C15-5802-4EF9-9E8C-61FEB655258B}" destId="{79F58473-700F-47DC-B4A5-EEA736769B4C}" srcOrd="0" destOrd="0" presId="urn:microsoft.com/office/officeart/2005/8/layout/radial3"/>
    <dgm:cxn modelId="{AECEC32A-15BA-4F7E-96E0-7849ACC791DD}" type="presParOf" srcId="{79F58473-700F-47DC-B4A5-EEA736769B4C}" destId="{F4A7872F-2AE8-40C5-94EF-0EAAF24F7083}" srcOrd="0" destOrd="0" presId="urn:microsoft.com/office/officeart/2005/8/layout/radial3"/>
    <dgm:cxn modelId="{7BFFC89D-50BE-4D49-8F15-92FA056D76D4}" type="presParOf" srcId="{79F58473-700F-47DC-B4A5-EEA736769B4C}" destId="{C4D5B77D-60E0-4F43-9C71-E6FB38669BDA}" srcOrd="1" destOrd="0" presId="urn:microsoft.com/office/officeart/2005/8/layout/radial3"/>
    <dgm:cxn modelId="{7F4BA272-A22B-47EE-9B49-5B0077F3FC76}" type="presParOf" srcId="{79F58473-700F-47DC-B4A5-EEA736769B4C}" destId="{806DD88A-2A66-45EC-BEEB-9DAF9A65229C}" srcOrd="2" destOrd="0" presId="urn:microsoft.com/office/officeart/2005/8/layout/radial3"/>
    <dgm:cxn modelId="{5ABCC1FA-B8D1-4571-AFC0-062DB83A4B60}" type="presParOf" srcId="{79F58473-700F-47DC-B4A5-EEA736769B4C}" destId="{799E887C-B939-4B82-8AB7-742FB8B75C99}" srcOrd="3" destOrd="0" presId="urn:microsoft.com/office/officeart/2005/8/layout/radial3"/>
    <dgm:cxn modelId="{B2B13712-573B-46F6-B5E1-3A6F6B1786D6}" type="presParOf" srcId="{79F58473-700F-47DC-B4A5-EEA736769B4C}" destId="{49035C29-7265-440C-BFF5-DF9CDB22DEB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872F-2AE8-40C5-94EF-0EAAF24F7083}">
      <dsp:nvSpPr>
        <dsp:cNvPr id="0" name=""/>
        <dsp:cNvSpPr/>
      </dsp:nvSpPr>
      <dsp:spPr>
        <a:xfrm>
          <a:off x="991628" y="781634"/>
          <a:ext cx="2730102" cy="2730102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kern="1200" dirty="0"/>
            <a:t>Equilibre</a:t>
          </a:r>
        </a:p>
      </dsp:txBody>
      <dsp:txXfrm>
        <a:off x="1391442" y="1181448"/>
        <a:ext cx="1930474" cy="1930474"/>
      </dsp:txXfrm>
    </dsp:sp>
    <dsp:sp modelId="{C4D5B77D-60E0-4F43-9C71-E6FB38669BDA}">
      <dsp:nvSpPr>
        <dsp:cNvPr id="0" name=""/>
        <dsp:cNvSpPr/>
      </dsp:nvSpPr>
      <dsp:spPr>
        <a:xfrm>
          <a:off x="1636745" y="0"/>
          <a:ext cx="1365051" cy="13650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Prédateur</a:t>
          </a:r>
        </a:p>
      </dsp:txBody>
      <dsp:txXfrm>
        <a:off x="1836652" y="199907"/>
        <a:ext cx="965237" cy="965237"/>
      </dsp:txXfrm>
    </dsp:sp>
    <dsp:sp modelId="{806DD88A-2A66-45EC-BEEB-9DAF9A65229C}">
      <dsp:nvSpPr>
        <dsp:cNvPr id="0" name=""/>
        <dsp:cNvSpPr/>
      </dsp:nvSpPr>
      <dsp:spPr>
        <a:xfrm>
          <a:off x="3391089" y="1441067"/>
          <a:ext cx="1365051" cy="13650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Proie 1</a:t>
          </a:r>
        </a:p>
      </dsp:txBody>
      <dsp:txXfrm>
        <a:off x="3590996" y="1640974"/>
        <a:ext cx="965237" cy="965237"/>
      </dsp:txXfrm>
    </dsp:sp>
    <dsp:sp modelId="{799E887C-B939-4B82-8AB7-742FB8B75C99}">
      <dsp:nvSpPr>
        <dsp:cNvPr id="0" name=""/>
        <dsp:cNvSpPr/>
      </dsp:nvSpPr>
      <dsp:spPr>
        <a:xfrm>
          <a:off x="1778411" y="2990846"/>
          <a:ext cx="1365051" cy="13650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Proie 2</a:t>
          </a:r>
        </a:p>
      </dsp:txBody>
      <dsp:txXfrm>
        <a:off x="1978318" y="3190753"/>
        <a:ext cx="965237" cy="965237"/>
      </dsp:txXfrm>
    </dsp:sp>
    <dsp:sp modelId="{49035C29-7265-440C-BFF5-DF9CDB22DEB4}">
      <dsp:nvSpPr>
        <dsp:cNvPr id="0" name=""/>
        <dsp:cNvSpPr/>
      </dsp:nvSpPr>
      <dsp:spPr>
        <a:xfrm>
          <a:off x="0" y="1374528"/>
          <a:ext cx="1365051" cy="13650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Végétation</a:t>
          </a:r>
        </a:p>
      </dsp:txBody>
      <dsp:txXfrm>
        <a:off x="199907" y="1574435"/>
        <a:ext cx="965237" cy="96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EBAF-45BA-4548-9F96-FBC2411906E4}" type="datetimeFigureOut">
              <a:rPr lang="fr-CH" smtClean="0"/>
              <a:t>27.05.2024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CC5A-DD58-4A07-93FE-5DCC715F30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309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74D7-EA56-0D86-22B3-8D4AD68B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4AD89A-4F76-8034-6826-D1C15D8D0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FEC27-146E-6738-4844-5C8CB126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1FFE-B731-48C5-B46F-233790D12E1E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4409BA-20BC-0F70-73D7-4EF30EDB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13339-0266-A4A3-0937-A1AAE004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75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649C4-6C39-B2AA-7563-1D4382E5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9C8531-2F95-A9F9-21BB-BB226C956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D35A4-A2A6-E5CB-9359-74D1697C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9BED-1EDF-4032-ABC5-70C04247A0D0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DC45A0-420F-264D-595E-E522BA8E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187BB9-5B63-B430-3079-13BD848C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61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613681-D5E8-71E0-EE77-71EF680C3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BB4323-BA1F-D105-761D-28C9B2370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17586-A374-361B-6783-A1C1497F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215-9E3E-43ED-8384-F592153F5A46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5EF7E-BBE5-3F61-38C2-A6EA20DB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AC77D-E0EF-4AC6-CA26-E84A39F3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6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DF2F2-DBCC-DF08-30AE-5E4A1CA0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90D09D-087F-EC34-6725-372D4F32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82B8C-7D0C-C82E-811A-70E2FA07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4F51-8C0A-4B25-9925-81EA9A31A256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B7A38-C922-8833-2B7D-C1804438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30FB2-1BC4-E2F8-12DB-3CF6D3D9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8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9AC87-58DD-A495-267B-3C55FE3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246E0B-9258-2337-3520-D3177AF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E6D23-CEB9-F488-A86B-ED649CB1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FC5D-4CE0-46F8-B7AC-F03AA1E85922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64AC0-69E1-E0F5-1FAF-A2EA896C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40CB8-19FF-914A-5825-DA3D25FD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725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5FF9F-C840-BEF4-419D-F5E83B59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3CA46-027E-2D9D-25AA-18BE2BC6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0ED4F5-B760-B3EF-CF0A-A020770F9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C257EC-E013-23CF-D05D-06CEF47E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75A-5BD7-4E08-BD0A-6CDC3F52C227}" type="datetime1">
              <a:rPr lang="fr-CH" smtClean="0"/>
              <a:t>27.05.2024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F67CEA-C038-03D1-2D48-1D47382C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BCA778-5858-0AA0-3382-736E6630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62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B2313-2FE9-EF42-45F7-C9A7C748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5CFE99-0E4A-69E1-9116-2FD896E75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21B952-6C71-84E1-7C85-BB765E6FD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EE3EC1-B052-4118-3FD6-B70F90249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B2DF71-BFE6-46A2-A99F-F4A425937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C4E271-4F66-D7BA-A8C0-7E604D33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93C9-FD35-4E2A-927A-5444F001933C}" type="datetime1">
              <a:rPr lang="fr-CH" smtClean="0"/>
              <a:t>27.05.2024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024B3E-E297-B7A9-2562-654B425C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0F472-5386-C49C-81D9-3EFDD4FF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77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86EAC-A86A-F6AA-5DDD-5590A80A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1D13D2-B9E4-2296-71B7-B4C5E67E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F8E-EAF3-4CB1-9922-27CEFA79B237}" type="datetime1">
              <a:rPr lang="fr-CH" smtClean="0"/>
              <a:t>27.05.2024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343C1-AA56-DBD6-7F55-4669B2B7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386712-B140-69A9-26C0-B61CB438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6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E374A1-4AA7-71A9-117F-A0F69AF3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DBF8-0C59-47B1-B095-BEB661B11DF3}" type="datetime1">
              <a:rPr lang="fr-CH" smtClean="0"/>
              <a:t>27.05.2024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2D65D2-0DB8-AB91-E876-3DD0786C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93727B-F586-00C6-19C6-F5112988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6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D0537-655C-D4BA-6F22-ADB0D50A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B6B37-398E-9B03-A164-CCB84CC5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D2F9BC-3A85-5A69-BE6E-941060B4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3B9296-6F65-5EEE-0F44-B7CC6FB8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E116-EAFF-414D-B1E8-C7D24A581CA5}" type="datetime1">
              <a:rPr lang="fr-CH" smtClean="0"/>
              <a:t>27.05.2024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4A0070-249A-A70F-2558-70BFD895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06A9DD-BF9B-AB09-9960-D2A01B7E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372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1540B-0FC3-1EA2-6D29-5BE9C418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40C0D1-1369-03E3-5D97-D3D9BC931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A04B84-E119-80CD-312A-3C40958A5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7E8942-3661-03AC-C94A-751FCA2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0B19-6728-47FE-9BA9-AA224E38D74B}" type="datetime1">
              <a:rPr lang="fr-CH" smtClean="0"/>
              <a:t>27.05.2024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2501A6-E92E-FAF3-11F8-BB227AD6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DFBE3C-FF0A-C9CF-6E8E-552D9146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402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AEA659-7539-EA0E-6BDB-9628C04A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BC0DE-2114-A176-6FA5-2C09956B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5CE0A-D1B6-19AE-EBFE-3F6E94021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0687A-E731-4523-B231-B7FD8310E625}" type="datetime1">
              <a:rPr lang="fr-CH" smtClean="0"/>
              <a:t>27.05.2024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6FA7FF-80B9-2D01-77B3-E4AE2341B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0BE74-4B49-40BA-C41F-8F823D2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78C1F1-1B4E-49C3-B1E1-1923E27E52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48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94945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.svg"/><Relationship Id="rId5" Type="http://schemas.openxmlformats.org/officeDocument/2006/relationships/image" Target="../media/image9.sv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949458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EB811F-9668-F9B2-5D81-A1B9DB81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45" y="2230575"/>
            <a:ext cx="2275533" cy="35520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FEBAE4-D6DA-CD65-FC2D-95734818A94A}"/>
              </a:ext>
            </a:extLst>
          </p:cNvPr>
          <p:cNvSpPr txBox="1"/>
          <p:nvPr/>
        </p:nvSpPr>
        <p:spPr>
          <a:xfrm>
            <a:off x="638175" y="1198077"/>
            <a:ext cx="9544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1A2E3B"/>
                </a:solidFill>
                <a:effectLst/>
                <a:highlight>
                  <a:srgbClr val="FFFFFF"/>
                </a:highlight>
                <a:latin typeface="Helvetica Neue"/>
              </a:rPr>
              <a:t>Effets du bruit sur la biodiversité vers une Trame blanche - Olivier Pichard, CEREMA</a:t>
            </a:r>
          </a:p>
          <a:p>
            <a:r>
              <a:rPr lang="fr-CH" sz="1400" dirty="0">
                <a:hlinkClick r:id="rId3"/>
              </a:rPr>
              <a:t>https://vimeo.com/819494588</a:t>
            </a:r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r>
              <a:rPr lang="fr-CH" sz="1400" dirty="0"/>
              <a:t>Bruit routier et faune sauvage:</a:t>
            </a:r>
          </a:p>
          <a:p>
            <a:r>
              <a:rPr lang="fr-CH" sz="1400" dirty="0"/>
              <a:t>https://quietudeattitude.fr/wp-content/uploads/2018/11/1174870.pdf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B0B1AE-0946-EB95-70D4-FA72F42B68CB}"/>
              </a:ext>
            </a:extLst>
          </p:cNvPr>
          <p:cNvSpPr txBox="1"/>
          <p:nvPr/>
        </p:nvSpPr>
        <p:spPr>
          <a:xfrm>
            <a:off x="5410200" y="5607823"/>
            <a:ext cx="1710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Livre: Bernie Krause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D93F99F-816F-6B71-A6E0-D6E4A076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BCBA9-C649-1C2E-A706-21424B9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1</a:t>
            </a:fld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2A2BB8-86E6-F176-8C79-1B9BBF3DD970}"/>
              </a:ext>
            </a:extLst>
          </p:cNvPr>
          <p:cNvSpPr txBox="1"/>
          <p:nvPr/>
        </p:nvSpPr>
        <p:spPr>
          <a:xfrm>
            <a:off x="638175" y="608370"/>
            <a:ext cx="433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Suggestions de lectures pour approfondir:</a:t>
            </a:r>
          </a:p>
        </p:txBody>
      </p:sp>
    </p:spTree>
    <p:extLst>
      <p:ext uri="{BB962C8B-B14F-4D97-AF65-F5344CB8AC3E}">
        <p14:creationId xmlns:p14="http://schemas.microsoft.com/office/powerpoint/2010/main" val="161934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A1E6160D-FBEE-B34D-26D8-64A8BE663D9F}"/>
              </a:ext>
            </a:extLst>
          </p:cNvPr>
          <p:cNvGrpSpPr/>
          <p:nvPr/>
        </p:nvGrpSpPr>
        <p:grpSpPr>
          <a:xfrm>
            <a:off x="180977" y="438150"/>
            <a:ext cx="4921875" cy="4991100"/>
            <a:chOff x="421727" y="-1816281"/>
            <a:chExt cx="7118064" cy="6833855"/>
          </a:xfrm>
        </p:grpSpPr>
        <p:graphicFrame>
          <p:nvGraphicFramePr>
            <p:cNvPr id="2" name="Diagramme 1">
              <a:extLst>
                <a:ext uri="{FF2B5EF4-FFF2-40B4-BE49-F238E27FC236}">
                  <a16:creationId xmlns:a16="http://schemas.microsoft.com/office/drawing/2014/main" id="{B5A668D1-99AF-892E-348D-2D0A58C198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7047772"/>
                </p:ext>
              </p:extLst>
            </p:nvPr>
          </p:nvGraphicFramePr>
          <p:xfrm>
            <a:off x="421727" y="-1816281"/>
            <a:ext cx="7118064" cy="68338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Graphique 3" descr="Arbre avec racines contour">
              <a:extLst>
                <a:ext uri="{FF2B5EF4-FFF2-40B4-BE49-F238E27FC236}">
                  <a16:creationId xmlns:a16="http://schemas.microsoft.com/office/drawing/2014/main" id="{4DEC662A-BBD9-53C7-8371-24D1EE388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0610" y="1091363"/>
              <a:ext cx="725028" cy="725029"/>
            </a:xfrm>
            <a:prstGeom prst="rect">
              <a:avLst/>
            </a:prstGeom>
          </p:spPr>
        </p:pic>
        <p:pic>
          <p:nvPicPr>
            <p:cNvPr id="8" name="Graphique 7" descr="Scène de colline contour">
              <a:extLst>
                <a:ext uri="{FF2B5EF4-FFF2-40B4-BE49-F238E27FC236}">
                  <a16:creationId xmlns:a16="http://schemas.microsoft.com/office/drawing/2014/main" id="{37C860DA-66CC-84A7-E22B-6F919B48B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93978" y="1416665"/>
              <a:ext cx="914401" cy="914400"/>
            </a:xfrm>
            <a:prstGeom prst="rect">
              <a:avLst/>
            </a:prstGeom>
          </p:spPr>
        </p:pic>
        <p:pic>
          <p:nvPicPr>
            <p:cNvPr id="10" name="Graphique 9" descr="Aigle contour">
              <a:extLst>
                <a:ext uri="{FF2B5EF4-FFF2-40B4-BE49-F238E27FC236}">
                  <a16:creationId xmlns:a16="http://schemas.microsoft.com/office/drawing/2014/main" id="{62CE924B-EF08-2BFA-E21B-CB788C8C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83199" y="-746081"/>
              <a:ext cx="821154" cy="821154"/>
            </a:xfrm>
            <a:prstGeom prst="rect">
              <a:avLst/>
            </a:prstGeom>
          </p:spPr>
        </p:pic>
        <p:pic>
          <p:nvPicPr>
            <p:cNvPr id="12" name="Graphique 11" descr="Moineau contour">
              <a:extLst>
                <a:ext uri="{FF2B5EF4-FFF2-40B4-BE49-F238E27FC236}">
                  <a16:creationId xmlns:a16="http://schemas.microsoft.com/office/drawing/2014/main" id="{55C1C0C2-800A-5F13-55D6-877D6644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69607" y="1091363"/>
              <a:ext cx="914399" cy="914400"/>
            </a:xfrm>
            <a:prstGeom prst="rect">
              <a:avLst/>
            </a:prstGeom>
          </p:spPr>
        </p:pic>
        <p:pic>
          <p:nvPicPr>
            <p:cNvPr id="35" name="Graphique 34" descr="Chenille contour">
              <a:extLst>
                <a:ext uri="{FF2B5EF4-FFF2-40B4-BE49-F238E27FC236}">
                  <a16:creationId xmlns:a16="http://schemas.microsoft.com/office/drawing/2014/main" id="{1F5833F3-BB67-82D0-9101-1A4957A88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99759" y="3262886"/>
              <a:ext cx="761999" cy="762000"/>
            </a:xfrm>
            <a:prstGeom prst="rect">
              <a:avLst/>
            </a:prstGeom>
          </p:spPr>
        </p:pic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5A6C7F6-E2BE-7A9B-430B-76E2F9B78947}"/>
              </a:ext>
            </a:extLst>
          </p:cNvPr>
          <p:cNvGrpSpPr/>
          <p:nvPr/>
        </p:nvGrpSpPr>
        <p:grpSpPr>
          <a:xfrm>
            <a:off x="6819900" y="1819499"/>
            <a:ext cx="4586592" cy="3559342"/>
            <a:chOff x="2367025" y="689811"/>
            <a:chExt cx="6943967" cy="5422231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A1A11BD5-1CC1-019D-7190-92CAB0F216D9}"/>
                </a:ext>
              </a:extLst>
            </p:cNvPr>
            <p:cNvGrpSpPr/>
            <p:nvPr/>
          </p:nvGrpSpPr>
          <p:grpSpPr>
            <a:xfrm>
              <a:off x="4465377" y="1591753"/>
              <a:ext cx="3261246" cy="3261246"/>
              <a:chOff x="2516261" y="1309091"/>
              <a:chExt cx="3261246" cy="326124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48D6407E-1815-BF71-435C-77CB1B2028B4}"/>
                  </a:ext>
                </a:extLst>
              </p:cNvPr>
              <p:cNvSpPr/>
              <p:nvPr/>
            </p:nvSpPr>
            <p:spPr>
              <a:xfrm>
                <a:off x="2516261" y="1309091"/>
                <a:ext cx="3261246" cy="3261246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Ellipse 4">
                <a:extLst>
                  <a:ext uri="{FF2B5EF4-FFF2-40B4-BE49-F238E27FC236}">
                    <a16:creationId xmlns:a16="http://schemas.microsoft.com/office/drawing/2014/main" id="{3B2191A2-6102-0F44-4434-D1110231E8C7}"/>
                  </a:ext>
                </a:extLst>
              </p:cNvPr>
              <p:cNvSpPr txBox="1"/>
              <p:nvPr/>
            </p:nvSpPr>
            <p:spPr>
              <a:xfrm>
                <a:off x="2993859" y="1786689"/>
                <a:ext cx="2306050" cy="230605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H" sz="2000" dirty="0"/>
                  <a:t>Désé</a:t>
                </a:r>
                <a:r>
                  <a:rPr lang="fr-CH" sz="2000" kern="1200" dirty="0"/>
                  <a:t>quilibre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2075AC84-7C65-1CCF-7C14-C045B7ED6FED}"/>
                </a:ext>
              </a:extLst>
            </p:cNvPr>
            <p:cNvGrpSpPr/>
            <p:nvPr/>
          </p:nvGrpSpPr>
          <p:grpSpPr>
            <a:xfrm>
              <a:off x="6169966" y="1002594"/>
              <a:ext cx="1079059" cy="1026768"/>
              <a:chOff x="3331572" y="582"/>
              <a:chExt cx="1630623" cy="1630623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409F0026-1F29-DE77-4A0F-30D6B719DAF3}"/>
                  </a:ext>
                </a:extLst>
              </p:cNvPr>
              <p:cNvSpPr/>
              <p:nvPr/>
            </p:nvSpPr>
            <p:spPr>
              <a:xfrm>
                <a:off x="3331572" y="582"/>
                <a:ext cx="1630623" cy="16306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64" name="Ellipse 6">
                <a:extLst>
                  <a:ext uri="{FF2B5EF4-FFF2-40B4-BE49-F238E27FC236}">
                    <a16:creationId xmlns:a16="http://schemas.microsoft.com/office/drawing/2014/main" id="{F509EF42-619A-0EE4-DBBB-5DF1DFF451AC}"/>
                  </a:ext>
                </a:extLst>
              </p:cNvPr>
              <p:cNvSpPr txBox="1"/>
              <p:nvPr/>
            </p:nvSpPr>
            <p:spPr>
              <a:xfrm>
                <a:off x="3570371" y="239381"/>
                <a:ext cx="1153025" cy="115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H" sz="800" kern="1200" dirty="0"/>
                  <a:t>Prédateur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BE7415B-9BEB-7140-A106-93EA1758B3B7}"/>
                </a:ext>
              </a:extLst>
            </p:cNvPr>
            <p:cNvGrpSpPr/>
            <p:nvPr/>
          </p:nvGrpSpPr>
          <p:grpSpPr>
            <a:xfrm>
              <a:off x="6280943" y="3300387"/>
              <a:ext cx="2459295" cy="2362620"/>
              <a:chOff x="5455394" y="2124403"/>
              <a:chExt cx="1630623" cy="1630623"/>
            </a:xfrm>
          </p:grpSpPr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0E185DFC-28CC-22D5-3ED5-279F1111BE4D}"/>
                  </a:ext>
                </a:extLst>
              </p:cNvPr>
              <p:cNvSpPr/>
              <p:nvPr/>
            </p:nvSpPr>
            <p:spPr>
              <a:xfrm>
                <a:off x="5455394" y="2124403"/>
                <a:ext cx="1630623" cy="16306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62" name="Ellipse 8">
                <a:extLst>
                  <a:ext uri="{FF2B5EF4-FFF2-40B4-BE49-F238E27FC236}">
                    <a16:creationId xmlns:a16="http://schemas.microsoft.com/office/drawing/2014/main" id="{99296750-4D93-18FD-6C68-6555854F82A4}"/>
                  </a:ext>
                </a:extLst>
              </p:cNvPr>
              <p:cNvSpPr txBox="1"/>
              <p:nvPr/>
            </p:nvSpPr>
            <p:spPr>
              <a:xfrm>
                <a:off x="5694193" y="2363202"/>
                <a:ext cx="1153025" cy="115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H" sz="1800" kern="1200" dirty="0"/>
                  <a:t>Proie 1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ABFAE9F-8FB8-E03C-7C57-5F12AADBAA41}"/>
                </a:ext>
              </a:extLst>
            </p:cNvPr>
            <p:cNvGrpSpPr/>
            <p:nvPr/>
          </p:nvGrpSpPr>
          <p:grpSpPr>
            <a:xfrm>
              <a:off x="4532208" y="4182513"/>
              <a:ext cx="1167185" cy="1091872"/>
              <a:chOff x="3331572" y="4248224"/>
              <a:chExt cx="1630623" cy="1630623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228CAFDC-5FE7-7D5D-6254-05975D476DB8}"/>
                  </a:ext>
                </a:extLst>
              </p:cNvPr>
              <p:cNvSpPr/>
              <p:nvPr/>
            </p:nvSpPr>
            <p:spPr>
              <a:xfrm>
                <a:off x="3331572" y="4248224"/>
                <a:ext cx="1630623" cy="16306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54" name="Ellipse 10">
                <a:extLst>
                  <a:ext uri="{FF2B5EF4-FFF2-40B4-BE49-F238E27FC236}">
                    <a16:creationId xmlns:a16="http://schemas.microsoft.com/office/drawing/2014/main" id="{CB8F7DAE-F433-8E98-828D-529D9B7F5CB4}"/>
                  </a:ext>
                </a:extLst>
              </p:cNvPr>
              <p:cNvSpPr txBox="1"/>
              <p:nvPr/>
            </p:nvSpPr>
            <p:spPr>
              <a:xfrm>
                <a:off x="3570371" y="4487023"/>
                <a:ext cx="1153025" cy="115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H" sz="1200" kern="1200" dirty="0"/>
                  <a:t>Proie 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6A14B2D9-4D04-BBB0-1996-98EF26111639}"/>
                </a:ext>
              </a:extLst>
            </p:cNvPr>
            <p:cNvGrpSpPr/>
            <p:nvPr/>
          </p:nvGrpSpPr>
          <p:grpSpPr>
            <a:xfrm>
              <a:off x="3153743" y="1637247"/>
              <a:ext cx="2459295" cy="2445934"/>
              <a:chOff x="1207751" y="2124403"/>
              <a:chExt cx="1630623" cy="1630623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52F2F4EA-5ADC-FC5B-4964-A1D2299E56F5}"/>
                  </a:ext>
                </a:extLst>
              </p:cNvPr>
              <p:cNvSpPr/>
              <p:nvPr/>
            </p:nvSpPr>
            <p:spPr>
              <a:xfrm>
                <a:off x="1207751" y="2124403"/>
                <a:ext cx="1630623" cy="16306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52" name="Ellipse 12">
                <a:extLst>
                  <a:ext uri="{FF2B5EF4-FFF2-40B4-BE49-F238E27FC236}">
                    <a16:creationId xmlns:a16="http://schemas.microsoft.com/office/drawing/2014/main" id="{0167CC70-D041-DD5F-114A-D8C87EAEBD8E}"/>
                  </a:ext>
                </a:extLst>
              </p:cNvPr>
              <p:cNvSpPr txBox="1"/>
              <p:nvPr/>
            </p:nvSpPr>
            <p:spPr>
              <a:xfrm>
                <a:off x="1446550" y="2363202"/>
                <a:ext cx="1153025" cy="115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H" sz="1800" kern="1200" dirty="0"/>
                  <a:t>Végétation</a:t>
                </a:r>
              </a:p>
            </p:txBody>
          </p:sp>
        </p:grpSp>
        <p:sp>
          <p:nvSpPr>
            <p:cNvPr id="42" name="Éclair 41">
              <a:extLst>
                <a:ext uri="{FF2B5EF4-FFF2-40B4-BE49-F238E27FC236}">
                  <a16:creationId xmlns:a16="http://schemas.microsoft.com/office/drawing/2014/main" id="{544ACC47-EF0F-BB98-7F42-FBEDBCC4FC2E}"/>
                </a:ext>
              </a:extLst>
            </p:cNvPr>
            <p:cNvSpPr/>
            <p:nvPr/>
          </p:nvSpPr>
          <p:spPr>
            <a:xfrm flipH="1">
              <a:off x="7054320" y="755547"/>
              <a:ext cx="1344606" cy="2215313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43" name="Graphique 42" descr="Aigle contour">
              <a:extLst>
                <a:ext uri="{FF2B5EF4-FFF2-40B4-BE49-F238E27FC236}">
                  <a16:creationId xmlns:a16="http://schemas.microsoft.com/office/drawing/2014/main" id="{22EF4966-C2AA-693C-AA8A-49C62878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99756" y="1515978"/>
              <a:ext cx="524915" cy="524915"/>
            </a:xfrm>
            <a:prstGeom prst="rect">
              <a:avLst/>
            </a:prstGeom>
          </p:spPr>
        </p:pic>
        <p:pic>
          <p:nvPicPr>
            <p:cNvPr id="44" name="Graphique 43" descr="Moineau contour">
              <a:extLst>
                <a:ext uri="{FF2B5EF4-FFF2-40B4-BE49-F238E27FC236}">
                  <a16:creationId xmlns:a16="http://schemas.microsoft.com/office/drawing/2014/main" id="{1031CDF6-F614-89C1-6F54-69EEAE495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35101" y="4578679"/>
              <a:ext cx="914400" cy="914400"/>
            </a:xfrm>
            <a:prstGeom prst="rect">
              <a:avLst/>
            </a:prstGeom>
          </p:spPr>
        </p:pic>
        <p:pic>
          <p:nvPicPr>
            <p:cNvPr id="45" name="Graphique 44" descr="Moineau contour">
              <a:extLst>
                <a:ext uri="{FF2B5EF4-FFF2-40B4-BE49-F238E27FC236}">
                  <a16:creationId xmlns:a16="http://schemas.microsoft.com/office/drawing/2014/main" id="{36D9047E-7814-6225-A6A5-72C2860C9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16651" y="4736136"/>
              <a:ext cx="914400" cy="914400"/>
            </a:xfrm>
            <a:prstGeom prst="rect">
              <a:avLst/>
            </a:prstGeom>
          </p:spPr>
        </p:pic>
        <p:pic>
          <p:nvPicPr>
            <p:cNvPr id="46" name="Graphique 45" descr="Moineau contour">
              <a:extLst>
                <a:ext uri="{FF2B5EF4-FFF2-40B4-BE49-F238E27FC236}">
                  <a16:creationId xmlns:a16="http://schemas.microsoft.com/office/drawing/2014/main" id="{7C44626C-BA05-74FC-61D4-31297EC0E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55473" y="4578679"/>
              <a:ext cx="914400" cy="914400"/>
            </a:xfrm>
            <a:prstGeom prst="rect">
              <a:avLst/>
            </a:prstGeom>
          </p:spPr>
        </p:pic>
        <p:pic>
          <p:nvPicPr>
            <p:cNvPr id="47" name="Graphique 46" descr="Chenille contour">
              <a:extLst>
                <a:ext uri="{FF2B5EF4-FFF2-40B4-BE49-F238E27FC236}">
                  <a16:creationId xmlns:a16="http://schemas.microsoft.com/office/drawing/2014/main" id="{D2C16B5E-D2EA-F227-31D6-50FDA5F0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01213" y="4661261"/>
              <a:ext cx="741675" cy="741675"/>
            </a:xfrm>
            <a:prstGeom prst="rect">
              <a:avLst/>
            </a:prstGeom>
          </p:spPr>
        </p:pic>
        <p:pic>
          <p:nvPicPr>
            <p:cNvPr id="48" name="Graphique 47" descr="Arbre avec racines contour">
              <a:extLst>
                <a:ext uri="{FF2B5EF4-FFF2-40B4-BE49-F238E27FC236}">
                  <a16:creationId xmlns:a16="http://schemas.microsoft.com/office/drawing/2014/main" id="{6B46EB61-D74E-2741-01F9-1E489A03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4795" y="3101603"/>
              <a:ext cx="914400" cy="914400"/>
            </a:xfrm>
            <a:prstGeom prst="rect">
              <a:avLst/>
            </a:prstGeom>
          </p:spPr>
        </p:pic>
        <p:pic>
          <p:nvPicPr>
            <p:cNvPr id="49" name="Graphique 48" descr="Arbre avec racines contour">
              <a:extLst>
                <a:ext uri="{FF2B5EF4-FFF2-40B4-BE49-F238E27FC236}">
                  <a16:creationId xmlns:a16="http://schemas.microsoft.com/office/drawing/2014/main" id="{7B429C98-21D7-E96A-BDEC-420E4976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28167" y="2454957"/>
              <a:ext cx="914400" cy="914400"/>
            </a:xfrm>
            <a:prstGeom prst="rect">
              <a:avLst/>
            </a:prstGeom>
          </p:spPr>
        </p:pic>
        <p:pic>
          <p:nvPicPr>
            <p:cNvPr id="50" name="Graphique 49" descr="Arbre avec racines contour">
              <a:extLst>
                <a:ext uri="{FF2B5EF4-FFF2-40B4-BE49-F238E27FC236}">
                  <a16:creationId xmlns:a16="http://schemas.microsoft.com/office/drawing/2014/main" id="{368944A9-F6C4-8019-5C7E-E3D9A7E9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7377" y="2925128"/>
              <a:ext cx="914400" cy="914400"/>
            </a:xfrm>
            <a:prstGeom prst="rect">
              <a:avLst/>
            </a:prstGeom>
          </p:spPr>
        </p:pic>
        <p:pic>
          <p:nvPicPr>
            <p:cNvPr id="55" name="Graphique 54" descr="Scène de forêt contour">
              <a:extLst>
                <a:ext uri="{FF2B5EF4-FFF2-40B4-BE49-F238E27FC236}">
                  <a16:creationId xmlns:a16="http://schemas.microsoft.com/office/drawing/2014/main" id="{964540C4-364B-9694-6255-20ABE4D7B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388743" y="3284182"/>
              <a:ext cx="914400" cy="914400"/>
            </a:xfrm>
            <a:prstGeom prst="rect">
              <a:avLst/>
            </a:prstGeom>
          </p:spPr>
        </p:pic>
        <p:sp>
          <p:nvSpPr>
            <p:cNvPr id="57" name="Flèche : haut 56">
              <a:extLst>
                <a:ext uri="{FF2B5EF4-FFF2-40B4-BE49-F238E27FC236}">
                  <a16:creationId xmlns:a16="http://schemas.microsoft.com/office/drawing/2014/main" id="{B10880D9-A6FE-AD34-66DD-E269AAE6B871}"/>
                </a:ext>
              </a:extLst>
            </p:cNvPr>
            <p:cNvSpPr/>
            <p:nvPr/>
          </p:nvSpPr>
          <p:spPr>
            <a:xfrm>
              <a:off x="2367025" y="2269958"/>
              <a:ext cx="432322" cy="1159042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Flèche : bas 57">
              <a:extLst>
                <a:ext uri="{FF2B5EF4-FFF2-40B4-BE49-F238E27FC236}">
                  <a16:creationId xmlns:a16="http://schemas.microsoft.com/office/drawing/2014/main" id="{701DD6A4-92CB-3BF1-6062-697458621D45}"/>
                </a:ext>
              </a:extLst>
            </p:cNvPr>
            <p:cNvSpPr/>
            <p:nvPr/>
          </p:nvSpPr>
          <p:spPr>
            <a:xfrm>
              <a:off x="4092026" y="4852999"/>
              <a:ext cx="373351" cy="125904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9" name="Flèche : haut 58">
              <a:extLst>
                <a:ext uri="{FF2B5EF4-FFF2-40B4-BE49-F238E27FC236}">
                  <a16:creationId xmlns:a16="http://schemas.microsoft.com/office/drawing/2014/main" id="{CBF9D7FC-ECCC-72F7-A362-EF6F8BA83E7C}"/>
                </a:ext>
              </a:extLst>
            </p:cNvPr>
            <p:cNvSpPr/>
            <p:nvPr/>
          </p:nvSpPr>
          <p:spPr>
            <a:xfrm>
              <a:off x="8878670" y="4334037"/>
              <a:ext cx="432322" cy="1159042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Flèche : bas 59">
              <a:extLst>
                <a:ext uri="{FF2B5EF4-FFF2-40B4-BE49-F238E27FC236}">
                  <a16:creationId xmlns:a16="http://schemas.microsoft.com/office/drawing/2014/main" id="{1D4E2FD0-CF0E-0D19-7555-3DF3870FFDCC}"/>
                </a:ext>
              </a:extLst>
            </p:cNvPr>
            <p:cNvSpPr/>
            <p:nvPr/>
          </p:nvSpPr>
          <p:spPr>
            <a:xfrm>
              <a:off x="5815263" y="689811"/>
              <a:ext cx="285739" cy="85831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A63FB5-623F-857A-BFD4-0383375E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ECD1CA-B942-58B8-D331-D8478AAF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2</a:t>
            </a:fld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56C95F-1B94-7607-0F2D-1982B3AE5543}"/>
              </a:ext>
            </a:extLst>
          </p:cNvPr>
          <p:cNvSpPr txBox="1"/>
          <p:nvPr/>
        </p:nvSpPr>
        <p:spPr>
          <a:xfrm>
            <a:off x="4328773" y="515667"/>
            <a:ext cx="750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Différentes conséquences selon l’endroit de la chaine alimentaire impacté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6A6CDE-D54F-8564-854A-6DB8874E5915}"/>
              </a:ext>
            </a:extLst>
          </p:cNvPr>
          <p:cNvSpPr txBox="1"/>
          <p:nvPr/>
        </p:nvSpPr>
        <p:spPr>
          <a:xfrm>
            <a:off x="6690201" y="1419143"/>
            <a:ext cx="384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Exemple 1: Entre prédateur et proie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D2DDC1-0B88-DF65-18E4-759871215D9D}"/>
              </a:ext>
            </a:extLst>
          </p:cNvPr>
          <p:cNvSpPr txBox="1"/>
          <p:nvPr/>
        </p:nvSpPr>
        <p:spPr>
          <a:xfrm>
            <a:off x="595082" y="5378841"/>
            <a:ext cx="32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Chaine alimentaire à l’équilibre</a:t>
            </a:r>
          </a:p>
        </p:txBody>
      </p:sp>
    </p:spTree>
    <p:extLst>
      <p:ext uri="{BB962C8B-B14F-4D97-AF65-F5344CB8AC3E}">
        <p14:creationId xmlns:p14="http://schemas.microsoft.com/office/powerpoint/2010/main" val="7680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CBD6A7D5-05D5-D3AB-8284-9D0862D3AC34}"/>
              </a:ext>
            </a:extLst>
          </p:cNvPr>
          <p:cNvGrpSpPr/>
          <p:nvPr/>
        </p:nvGrpSpPr>
        <p:grpSpPr>
          <a:xfrm>
            <a:off x="4588199" y="1148396"/>
            <a:ext cx="3261246" cy="3261246"/>
            <a:chOff x="2516261" y="1309091"/>
            <a:chExt cx="3261246" cy="32612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46A4A13-0135-818D-CFB4-DC0EC7A5AD12}"/>
                </a:ext>
              </a:extLst>
            </p:cNvPr>
            <p:cNvSpPr/>
            <p:nvPr/>
          </p:nvSpPr>
          <p:spPr>
            <a:xfrm>
              <a:off x="2516261" y="1309091"/>
              <a:ext cx="3261246" cy="32612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4EFADC03-BD08-1C4E-E219-3A2A07140068}"/>
                </a:ext>
              </a:extLst>
            </p:cNvPr>
            <p:cNvSpPr txBox="1"/>
            <p:nvPr/>
          </p:nvSpPr>
          <p:spPr>
            <a:xfrm>
              <a:off x="2993859" y="1786689"/>
              <a:ext cx="2306050" cy="2306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2800" dirty="0"/>
                <a:t>Désé</a:t>
              </a:r>
              <a:r>
                <a:rPr lang="fr-CH" sz="2800" kern="1200" dirty="0"/>
                <a:t>quilibre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15BFAB-2C18-36C2-FE6C-C8F93DC600AE}"/>
              </a:ext>
            </a:extLst>
          </p:cNvPr>
          <p:cNvGrpSpPr/>
          <p:nvPr/>
        </p:nvGrpSpPr>
        <p:grpSpPr>
          <a:xfrm>
            <a:off x="6239874" y="570768"/>
            <a:ext cx="1079059" cy="1026768"/>
            <a:chOff x="3331572" y="582"/>
            <a:chExt cx="1630623" cy="1630623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1B341CC-C69B-9C11-9BBF-565D87114AF8}"/>
                </a:ext>
              </a:extLst>
            </p:cNvPr>
            <p:cNvSpPr/>
            <p:nvPr/>
          </p:nvSpPr>
          <p:spPr>
            <a:xfrm>
              <a:off x="3331572" y="582"/>
              <a:ext cx="1630623" cy="16306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0" name="Ellipse 6">
              <a:extLst>
                <a:ext uri="{FF2B5EF4-FFF2-40B4-BE49-F238E27FC236}">
                  <a16:creationId xmlns:a16="http://schemas.microsoft.com/office/drawing/2014/main" id="{0BA43D7C-85E0-C99E-C63C-6FB24D749E23}"/>
                </a:ext>
              </a:extLst>
            </p:cNvPr>
            <p:cNvSpPr txBox="1"/>
            <p:nvPr/>
          </p:nvSpPr>
          <p:spPr>
            <a:xfrm>
              <a:off x="3570371" y="239381"/>
              <a:ext cx="1153025" cy="115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200" kern="1200" dirty="0"/>
                <a:t>Prédateur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F81C232-AFA3-1DA6-42B5-EB13EC75DFA9}"/>
              </a:ext>
            </a:extLst>
          </p:cNvPr>
          <p:cNvGrpSpPr/>
          <p:nvPr/>
        </p:nvGrpSpPr>
        <p:grpSpPr>
          <a:xfrm>
            <a:off x="7009452" y="3414566"/>
            <a:ext cx="1162817" cy="1091872"/>
            <a:chOff x="5455394" y="2124403"/>
            <a:chExt cx="1630623" cy="1630623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2180CCCE-4673-1222-034A-03BF0F5AA1B8}"/>
                </a:ext>
              </a:extLst>
            </p:cNvPr>
            <p:cNvSpPr/>
            <p:nvPr/>
          </p:nvSpPr>
          <p:spPr>
            <a:xfrm>
              <a:off x="5455394" y="2124403"/>
              <a:ext cx="1630623" cy="16306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Ellipse 8">
              <a:extLst>
                <a:ext uri="{FF2B5EF4-FFF2-40B4-BE49-F238E27FC236}">
                  <a16:creationId xmlns:a16="http://schemas.microsoft.com/office/drawing/2014/main" id="{C73359FF-42B7-1805-5EEA-5B5F3AF0B9C0}"/>
                </a:ext>
              </a:extLst>
            </p:cNvPr>
            <p:cNvSpPr txBox="1"/>
            <p:nvPr/>
          </p:nvSpPr>
          <p:spPr>
            <a:xfrm>
              <a:off x="5694193" y="2363202"/>
              <a:ext cx="1153025" cy="115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kern="1200" dirty="0"/>
                <a:t>Proie 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5794E11-100C-799A-0C6A-39DFE01AB74D}"/>
              </a:ext>
            </a:extLst>
          </p:cNvPr>
          <p:cNvGrpSpPr/>
          <p:nvPr/>
        </p:nvGrpSpPr>
        <p:grpSpPr>
          <a:xfrm>
            <a:off x="3603434" y="3709904"/>
            <a:ext cx="2828008" cy="2512388"/>
            <a:chOff x="3331572" y="4248224"/>
            <a:chExt cx="1630623" cy="163062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41E5D11-1633-5689-984E-FA939B98993E}"/>
                </a:ext>
              </a:extLst>
            </p:cNvPr>
            <p:cNvSpPr/>
            <p:nvPr/>
          </p:nvSpPr>
          <p:spPr>
            <a:xfrm>
              <a:off x="3331572" y="4248224"/>
              <a:ext cx="1630623" cy="16306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7" name="Ellipse 10">
              <a:extLst>
                <a:ext uri="{FF2B5EF4-FFF2-40B4-BE49-F238E27FC236}">
                  <a16:creationId xmlns:a16="http://schemas.microsoft.com/office/drawing/2014/main" id="{86617C3B-17FB-0B60-3C6E-8D723AEC77BC}"/>
                </a:ext>
              </a:extLst>
            </p:cNvPr>
            <p:cNvSpPr txBox="1"/>
            <p:nvPr/>
          </p:nvSpPr>
          <p:spPr>
            <a:xfrm>
              <a:off x="3570371" y="4487023"/>
              <a:ext cx="1153025" cy="115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kern="1200" dirty="0"/>
                <a:t>Proie 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8367AF7-6166-0DA5-E6EF-D505C5053935}"/>
              </a:ext>
            </a:extLst>
          </p:cNvPr>
          <p:cNvGrpSpPr/>
          <p:nvPr/>
        </p:nvGrpSpPr>
        <p:grpSpPr>
          <a:xfrm>
            <a:off x="3559985" y="1753688"/>
            <a:ext cx="1700517" cy="1506224"/>
            <a:chOff x="1207751" y="2124403"/>
            <a:chExt cx="1630623" cy="1630623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175B8A7A-0BE3-D6F2-6744-99DE0D07961B}"/>
                </a:ext>
              </a:extLst>
            </p:cNvPr>
            <p:cNvSpPr/>
            <p:nvPr/>
          </p:nvSpPr>
          <p:spPr>
            <a:xfrm>
              <a:off x="1207751" y="2124403"/>
              <a:ext cx="1630623" cy="16306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40" name="Ellipse 12">
              <a:extLst>
                <a:ext uri="{FF2B5EF4-FFF2-40B4-BE49-F238E27FC236}">
                  <a16:creationId xmlns:a16="http://schemas.microsoft.com/office/drawing/2014/main" id="{A677006C-D934-5A1E-A0E8-E4614FD305E0}"/>
                </a:ext>
              </a:extLst>
            </p:cNvPr>
            <p:cNvSpPr txBox="1"/>
            <p:nvPr/>
          </p:nvSpPr>
          <p:spPr>
            <a:xfrm>
              <a:off x="1446550" y="2363202"/>
              <a:ext cx="1153025" cy="115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kern="1200" dirty="0"/>
                <a:t>Végétation</a:t>
              </a:r>
            </a:p>
          </p:txBody>
        </p:sp>
      </p:grpSp>
      <p:sp>
        <p:nvSpPr>
          <p:cNvPr id="41" name="Éclair 40">
            <a:extLst>
              <a:ext uri="{FF2B5EF4-FFF2-40B4-BE49-F238E27FC236}">
                <a16:creationId xmlns:a16="http://schemas.microsoft.com/office/drawing/2014/main" id="{C1BA0ACB-4770-F9E4-0734-55DAAF914F7C}"/>
              </a:ext>
            </a:extLst>
          </p:cNvPr>
          <p:cNvSpPr/>
          <p:nvPr/>
        </p:nvSpPr>
        <p:spPr>
          <a:xfrm rot="7523807" flipH="1">
            <a:off x="6245209" y="3858442"/>
            <a:ext cx="1344606" cy="2215313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2" name="Graphique 41" descr="Aigle contour">
            <a:extLst>
              <a:ext uri="{FF2B5EF4-FFF2-40B4-BE49-F238E27FC236}">
                <a16:creationId xmlns:a16="http://schemas.microsoft.com/office/drawing/2014/main" id="{06355FED-0E43-F2A5-6147-C5548260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2578" y="1072621"/>
            <a:ext cx="524915" cy="524915"/>
          </a:xfrm>
          <a:prstGeom prst="rect">
            <a:avLst/>
          </a:prstGeom>
        </p:spPr>
      </p:pic>
      <p:pic>
        <p:nvPicPr>
          <p:cNvPr id="43" name="Graphique 42" descr="Moineau contour">
            <a:extLst>
              <a:ext uri="{FF2B5EF4-FFF2-40B4-BE49-F238E27FC236}">
                <a16:creationId xmlns:a16="http://schemas.microsoft.com/office/drawing/2014/main" id="{76C5C4F4-86C0-5587-C6E7-0A03B7307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173" y="3921253"/>
            <a:ext cx="622049" cy="622049"/>
          </a:xfrm>
          <a:prstGeom prst="rect">
            <a:avLst/>
          </a:prstGeom>
        </p:spPr>
      </p:pic>
      <p:pic>
        <p:nvPicPr>
          <p:cNvPr id="46" name="Graphique 45" descr="Chenille contour">
            <a:extLst>
              <a:ext uri="{FF2B5EF4-FFF2-40B4-BE49-F238E27FC236}">
                <a16:creationId xmlns:a16="http://schemas.microsoft.com/office/drawing/2014/main" id="{78A410AE-FD49-5616-C857-1E4E2D07F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2131" y="4783611"/>
            <a:ext cx="741675" cy="741675"/>
          </a:xfrm>
          <a:prstGeom prst="rect">
            <a:avLst/>
          </a:prstGeom>
        </p:spPr>
      </p:pic>
      <p:pic>
        <p:nvPicPr>
          <p:cNvPr id="50" name="Graphique 49" descr="Chenille contour">
            <a:extLst>
              <a:ext uri="{FF2B5EF4-FFF2-40B4-BE49-F238E27FC236}">
                <a16:creationId xmlns:a16="http://schemas.microsoft.com/office/drawing/2014/main" id="{7062DDD8-D9DF-7533-696C-8127A4B71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9345" y="5161861"/>
            <a:ext cx="741675" cy="741675"/>
          </a:xfrm>
          <a:prstGeom prst="rect">
            <a:avLst/>
          </a:prstGeom>
        </p:spPr>
      </p:pic>
      <p:pic>
        <p:nvPicPr>
          <p:cNvPr id="51" name="Graphique 50" descr="Chenille contour">
            <a:extLst>
              <a:ext uri="{FF2B5EF4-FFF2-40B4-BE49-F238E27FC236}">
                <a16:creationId xmlns:a16="http://schemas.microsoft.com/office/drawing/2014/main" id="{BF3AD09C-9E49-24D3-D862-20B83EE44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474" y="4647024"/>
            <a:ext cx="741675" cy="741675"/>
          </a:xfrm>
          <a:prstGeom prst="rect">
            <a:avLst/>
          </a:prstGeom>
        </p:spPr>
      </p:pic>
      <p:pic>
        <p:nvPicPr>
          <p:cNvPr id="53" name="Graphique 52" descr="Arbre flétri contour">
            <a:extLst>
              <a:ext uri="{FF2B5EF4-FFF2-40B4-BE49-F238E27FC236}">
                <a16:creationId xmlns:a16="http://schemas.microsoft.com/office/drawing/2014/main" id="{1E9DBDCD-17F2-9F90-A0BF-F4C6558251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5062" y="2906646"/>
            <a:ext cx="914400" cy="914400"/>
          </a:xfrm>
          <a:prstGeom prst="rect">
            <a:avLst/>
          </a:prstGeom>
        </p:spPr>
      </p:pic>
      <p:pic>
        <p:nvPicPr>
          <p:cNvPr id="56" name="Graphique 55" descr="Arbre avec racines contour">
            <a:extLst>
              <a:ext uri="{FF2B5EF4-FFF2-40B4-BE49-F238E27FC236}">
                <a16:creationId xmlns:a16="http://schemas.microsoft.com/office/drawing/2014/main" id="{31C1C00E-DC5C-11CA-46B2-53177A583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7585" y="2571159"/>
            <a:ext cx="745177" cy="745177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19DCC74E-E538-579A-6AB2-B6A3AFE2FB10}"/>
              </a:ext>
            </a:extLst>
          </p:cNvPr>
          <p:cNvSpPr/>
          <p:nvPr/>
        </p:nvSpPr>
        <p:spPr>
          <a:xfrm>
            <a:off x="3046282" y="4438340"/>
            <a:ext cx="432322" cy="115904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E10D951-814A-80FE-4C57-4D35EF7F1417}"/>
              </a:ext>
            </a:extLst>
          </p:cNvPr>
          <p:cNvSpPr/>
          <p:nvPr/>
        </p:nvSpPr>
        <p:spPr>
          <a:xfrm>
            <a:off x="8098639" y="3387981"/>
            <a:ext cx="373351" cy="12590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260DF03-D1A3-2A89-C802-4117BF7FE9F8}"/>
              </a:ext>
            </a:extLst>
          </p:cNvPr>
          <p:cNvSpPr/>
          <p:nvPr/>
        </p:nvSpPr>
        <p:spPr>
          <a:xfrm>
            <a:off x="7244755" y="454630"/>
            <a:ext cx="373351" cy="12590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7C76D88-E177-CB37-6E2F-8FEE72720183}"/>
              </a:ext>
            </a:extLst>
          </p:cNvPr>
          <p:cNvSpPr/>
          <p:nvPr/>
        </p:nvSpPr>
        <p:spPr>
          <a:xfrm>
            <a:off x="3253488" y="1877278"/>
            <a:ext cx="373351" cy="12590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2A020F-99EA-966A-C590-69E67E9C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31C08B-2451-7FA8-5625-C0BDF94F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3</a:t>
            </a:fld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B86E35-3F74-5365-B844-12B6281187BE}"/>
              </a:ext>
            </a:extLst>
          </p:cNvPr>
          <p:cNvSpPr txBox="1"/>
          <p:nvPr/>
        </p:nvSpPr>
        <p:spPr>
          <a:xfrm>
            <a:off x="623087" y="631179"/>
            <a:ext cx="3653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Exemple 2:</a:t>
            </a:r>
          </a:p>
          <a:p>
            <a:r>
              <a:rPr lang="fr-CH" dirty="0"/>
              <a:t> entre proie 1 (prédateur de proie 2)</a:t>
            </a:r>
          </a:p>
          <a:p>
            <a:r>
              <a:rPr lang="fr-CH" dirty="0"/>
              <a:t>et proie 2</a:t>
            </a:r>
          </a:p>
        </p:txBody>
      </p:sp>
    </p:spTree>
    <p:extLst>
      <p:ext uri="{BB962C8B-B14F-4D97-AF65-F5344CB8AC3E}">
        <p14:creationId xmlns:p14="http://schemas.microsoft.com/office/powerpoint/2010/main" val="235795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FC79CD-01BB-7E73-BE73-F7257353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04" y="1072423"/>
            <a:ext cx="8740391" cy="528392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A975207-B784-AA61-4C53-20E286DE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D14861-B0B5-AAC9-D2E9-F52FAA5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4</a:t>
            </a:fld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493795-6AC6-8CED-9D90-9CF5E770B0FE}"/>
              </a:ext>
            </a:extLst>
          </p:cNvPr>
          <p:cNvSpPr txBox="1"/>
          <p:nvPr/>
        </p:nvSpPr>
        <p:spPr>
          <a:xfrm>
            <a:off x="561474" y="657726"/>
            <a:ext cx="894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Diapositive provenant de la présentation d’Olivier Pichard  </a:t>
            </a:r>
            <a:r>
              <a:rPr lang="fr-CH" dirty="0">
                <a:hlinkClick r:id="rId3"/>
              </a:rPr>
              <a:t>https://vimeo.com/819494588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5134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CC1591-DE43-4F59-8D1A-2FCFDA1C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132"/>
            <a:ext cx="6095996" cy="2328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5C9C64-F4CE-14BB-B278-F3C1CF8993C9}"/>
              </a:ext>
            </a:extLst>
          </p:cNvPr>
          <p:cNvSpPr txBox="1"/>
          <p:nvPr/>
        </p:nvSpPr>
        <p:spPr>
          <a:xfrm>
            <a:off x="1891816" y="1745330"/>
            <a:ext cx="23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Bruit trafic autoroute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88174-5A0D-33EC-419F-0BE5CF12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89" y="2315131"/>
            <a:ext cx="5451400" cy="2328719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E4753E4-481F-1B3E-FA53-E96BED62CD32}"/>
              </a:ext>
            </a:extLst>
          </p:cNvPr>
          <p:cNvCxnSpPr>
            <a:cxnSpLocks/>
          </p:cNvCxnSpPr>
          <p:nvPr/>
        </p:nvCxnSpPr>
        <p:spPr>
          <a:xfrm>
            <a:off x="108679" y="2827421"/>
            <a:ext cx="11496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31B4D3-AC77-57E2-B0E2-33DFE950F423}"/>
              </a:ext>
            </a:extLst>
          </p:cNvPr>
          <p:cNvSpPr txBox="1"/>
          <p:nvPr/>
        </p:nvSpPr>
        <p:spPr>
          <a:xfrm>
            <a:off x="6856779" y="1834011"/>
            <a:ext cx="434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Mésange Charbonnière Chant traditionnel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6191E4-39D2-A42B-7446-21B5405829A9}"/>
              </a:ext>
            </a:extLst>
          </p:cNvPr>
          <p:cNvSpPr txBox="1"/>
          <p:nvPr/>
        </p:nvSpPr>
        <p:spPr>
          <a:xfrm>
            <a:off x="738644" y="5157536"/>
            <a:ext cx="889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Bruit du trafic entre 0 et 4000 Hz (ligne rouge) mais peut monter à 10’000 Hz (ligne bleue)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A287DD5-F1B9-4154-E2D8-913BFF48D97C}"/>
              </a:ext>
            </a:extLst>
          </p:cNvPr>
          <p:cNvCxnSpPr>
            <a:cxnSpLocks/>
          </p:cNvCxnSpPr>
          <p:nvPr/>
        </p:nvCxnSpPr>
        <p:spPr>
          <a:xfrm flipV="1">
            <a:off x="50671" y="3374562"/>
            <a:ext cx="11612742" cy="287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E254D9-904E-6031-C780-80365E2EF309}"/>
              </a:ext>
            </a:extLst>
          </p:cNvPr>
          <p:cNvSpPr txBox="1"/>
          <p:nvPr/>
        </p:nvSpPr>
        <p:spPr>
          <a:xfrm>
            <a:off x="738644" y="5522675"/>
            <a:ext cx="100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Plage utilisée entre 0-10’000 Hz pour la majorité des espèces( chauve souris vont jusqu’à 20’000 Hz)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79A6A4-F357-2E00-3258-3A226942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B53B9-2AEA-D4F3-C2DA-2FBD9D9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5</a:t>
            </a:fld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F9C16A-B5D8-44BA-5DF0-317B80B53155}"/>
              </a:ext>
            </a:extLst>
          </p:cNvPr>
          <p:cNvSpPr txBox="1"/>
          <p:nvPr/>
        </p:nvSpPr>
        <p:spPr>
          <a:xfrm>
            <a:off x="7952192" y="4728745"/>
            <a:ext cx="3911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/>
              <a:t>Sonagrammes de prises de sons non normalisées, à titre d’exemple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4A723-A943-A18B-4091-22D31CF5762F}"/>
              </a:ext>
            </a:extLst>
          </p:cNvPr>
          <p:cNvSpPr txBox="1"/>
          <p:nvPr/>
        </p:nvSpPr>
        <p:spPr>
          <a:xfrm>
            <a:off x="2783531" y="585854"/>
            <a:ext cx="704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Impact selon les plages d’émissions sonores: Mésange charbonnière</a:t>
            </a:r>
          </a:p>
        </p:txBody>
      </p:sp>
    </p:spTree>
    <p:extLst>
      <p:ext uri="{BB962C8B-B14F-4D97-AF65-F5344CB8AC3E}">
        <p14:creationId xmlns:p14="http://schemas.microsoft.com/office/powerpoint/2010/main" val="106055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D4D2A65-8E87-9080-6A23-D5CEEBAF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2" y="2284473"/>
            <a:ext cx="5921357" cy="23578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6CC1591-DE43-4F59-8D1A-2FCFDA1C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132"/>
            <a:ext cx="6095996" cy="2328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5C9C64-F4CE-14BB-B278-F3C1CF8993C9}"/>
              </a:ext>
            </a:extLst>
          </p:cNvPr>
          <p:cNvSpPr txBox="1"/>
          <p:nvPr/>
        </p:nvSpPr>
        <p:spPr>
          <a:xfrm>
            <a:off x="1891816" y="1745330"/>
            <a:ext cx="23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Bruit trafic autoroute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E4753E4-481F-1B3E-FA53-E96BED62CD32}"/>
              </a:ext>
            </a:extLst>
          </p:cNvPr>
          <p:cNvCxnSpPr>
            <a:cxnSpLocks/>
          </p:cNvCxnSpPr>
          <p:nvPr/>
        </p:nvCxnSpPr>
        <p:spPr>
          <a:xfrm>
            <a:off x="108679" y="2827421"/>
            <a:ext cx="12083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31B4D3-AC77-57E2-B0E2-33DFE950F423}"/>
              </a:ext>
            </a:extLst>
          </p:cNvPr>
          <p:cNvSpPr txBox="1"/>
          <p:nvPr/>
        </p:nvSpPr>
        <p:spPr>
          <a:xfrm>
            <a:off x="6856779" y="1834011"/>
            <a:ext cx="19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Crapaud sonneur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6191E4-39D2-A42B-7446-21B5405829A9}"/>
              </a:ext>
            </a:extLst>
          </p:cNvPr>
          <p:cNvSpPr txBox="1"/>
          <p:nvPr/>
        </p:nvSpPr>
        <p:spPr>
          <a:xfrm>
            <a:off x="738644" y="5157536"/>
            <a:ext cx="889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Bruit du trafic entre 0 et 4000 Hz (ligne rouge) mais peut monter à 10’000 Hz (ligne bleue)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A287DD5-F1B9-4154-E2D8-913BFF48D97C}"/>
              </a:ext>
            </a:extLst>
          </p:cNvPr>
          <p:cNvCxnSpPr>
            <a:cxnSpLocks/>
          </p:cNvCxnSpPr>
          <p:nvPr/>
        </p:nvCxnSpPr>
        <p:spPr>
          <a:xfrm>
            <a:off x="50671" y="3377433"/>
            <a:ext cx="1214132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E254D9-904E-6031-C780-80365E2EF309}"/>
              </a:ext>
            </a:extLst>
          </p:cNvPr>
          <p:cNvSpPr txBox="1"/>
          <p:nvPr/>
        </p:nvSpPr>
        <p:spPr>
          <a:xfrm>
            <a:off x="738644" y="5522675"/>
            <a:ext cx="100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Plage utilisée entre 0-10’000 Hz pour la majorité des espèces( chauve souris vont jusqu’à 20’000 Hz)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79A6A4-F357-2E00-3258-3A226942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B53B9-2AEA-D4F3-C2DA-2FBD9D9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6</a:t>
            </a:fld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F9C16A-B5D8-44BA-5DF0-317B80B53155}"/>
              </a:ext>
            </a:extLst>
          </p:cNvPr>
          <p:cNvSpPr txBox="1"/>
          <p:nvPr/>
        </p:nvSpPr>
        <p:spPr>
          <a:xfrm>
            <a:off x="7952192" y="4728745"/>
            <a:ext cx="3911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/>
              <a:t>Sonagrammes de prises de sons non normalisées, à titre d’exemple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4A723-A943-A18B-4091-22D31CF5762F}"/>
              </a:ext>
            </a:extLst>
          </p:cNvPr>
          <p:cNvSpPr txBox="1"/>
          <p:nvPr/>
        </p:nvSpPr>
        <p:spPr>
          <a:xfrm>
            <a:off x="2920352" y="596661"/>
            <a:ext cx="645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Impact selon les plages d’émissions sonores: Crapaud sonneur</a:t>
            </a:r>
          </a:p>
        </p:txBody>
      </p:sp>
    </p:spTree>
    <p:extLst>
      <p:ext uri="{BB962C8B-B14F-4D97-AF65-F5344CB8AC3E}">
        <p14:creationId xmlns:p14="http://schemas.microsoft.com/office/powerpoint/2010/main" val="416158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C8E3-046D-61B4-32F8-AD5C27D0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C5791-DF3F-841B-BC4F-4B8FB2EA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406"/>
            <a:ext cx="10515600" cy="4829944"/>
          </a:xfrm>
        </p:spPr>
        <p:txBody>
          <a:bodyPr>
            <a:normAutofit fontScale="25000" lnSpcReduction="20000"/>
          </a:bodyPr>
          <a:lstStyle/>
          <a:p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Smith, M.E., Kane, A.S., &amp; Popper, A.N. (2004). Noise-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goldfish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Carassius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auratus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Journal of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207(3), 427-435.</a:t>
            </a:r>
          </a:p>
          <a:p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Barber, J.R., Crooks, K.R., &amp;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Fristrup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K.M. (2010). The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Trends in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&amp; Evolution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25(3), 180-189.</a:t>
            </a:r>
          </a:p>
          <a:p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Weilgart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L.S. (2007). The impacts of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anthropogenic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on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cetaceans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implications for management. 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Canadian Journal of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Zoology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85(11), 1091-1116</a:t>
            </a:r>
            <a:endParaRPr lang="fr-CH" sz="3600" b="1" dirty="0">
              <a:solidFill>
                <a:srgbClr val="0D0D0D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Buxton, R.T., McKenna, M.F.,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Mennitt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D.J., Brown, E.,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Fristrup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K.M., Crooks, K.R., ... &amp;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Wittemyer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G. (2017). Noise pollution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pervasive in US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areas. 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356(6337), 531-533.</a:t>
            </a:r>
          </a:p>
          <a:p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Virant-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Doberlet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Čokl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A. (2004).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Vibrational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communication in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Neotropical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Entomology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33, 121-134.</a:t>
            </a:r>
          </a:p>
          <a:p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Brumm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H. (2004). The impact of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on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amplitude in a territorial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Journal of Animal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73(3), 434-440.</a:t>
            </a:r>
          </a:p>
          <a:p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Sun, J.W.C., &amp;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Narins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P.M. (2005).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Anthropogenic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differentially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affect </a:t>
            </a:r>
            <a:r>
              <a:rPr lang="fr-CH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amphibian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call rate. </a:t>
            </a:r>
            <a:r>
              <a:rPr lang="fr-CH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fr-CH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Conservation</a:t>
            </a:r>
            <a:r>
              <a:rPr lang="fr-CH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121(3), 419-427.</a:t>
            </a:r>
          </a:p>
          <a:p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Halfwerk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W., Bot, S.,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Buikx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J., van der Velde, M.,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Komdeur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Cate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C., &amp;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Slabbekoorn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H. (2011). Low-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lose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potency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conditions.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the National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Sciences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108(35), 14549-14554.</a:t>
            </a:r>
          </a:p>
          <a:p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Habib, L., Bayne, E.M., &amp; Boutin, S. (2007).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affects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pairing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structure of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ovenbirds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Seiurus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aurocapilla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Journal of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44(1), 176-184.</a:t>
            </a:r>
          </a:p>
          <a:p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Tennessen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J.B., Parks, S.E., &amp;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Langkilde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T. (2016). Traffic noise causes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stress and impairs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migration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frogs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Conservation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4(1), cow004.</a:t>
            </a:r>
          </a:p>
          <a:p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Parks, S.E., Johnson, M.,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Nowacek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D., &amp;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Tyack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P.L. (2011).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right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whales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call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louder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noise.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7(1), 33-35.</a:t>
            </a:r>
          </a:p>
          <a:p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Lampe, U.,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Schmoll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T.,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Franzke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A., &amp; Reinhold, K. (2012).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Staying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grasshoppers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roadside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habitats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courtship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elevated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components.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26(6), 1348-1354.</a:t>
            </a:r>
          </a:p>
          <a:p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Purser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J., &amp; Radford, A.N. (2011).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induces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attention shifts and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foraging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performance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three-spined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sticklebacks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Gasterosteus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aculeatus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6(2), e17478</a:t>
            </a:r>
          </a:p>
          <a:p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Quinn, J.L.,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Whittingham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M.J., Butler, S.J., &amp;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Cresswell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W. (2006). Noise,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predation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compensation and vigilance in the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chaffinch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coelebs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Journal of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Avian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37(6), 601-608</a:t>
            </a:r>
          </a:p>
          <a:p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Siemers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B.M., &amp; Schaub, A. (2011). Hunting at the highway: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noise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foraging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predators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the Royal Society B: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278(1712), 1646-1652.</a:t>
            </a:r>
          </a:p>
          <a:p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Dooling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R.J., &amp; Popper, A.N. (2007). The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highway noise on </a:t>
            </a:r>
            <a:r>
              <a:rPr lang="fr-FR" sz="3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Journal of the </a:t>
            </a:r>
            <a:r>
              <a:rPr lang="fr-FR" sz="3600" b="1" i="1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Acoustical</a:t>
            </a:r>
            <a:r>
              <a:rPr lang="fr-FR" sz="36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Society of America</a:t>
            </a:r>
            <a:r>
              <a:rPr lang="fr-FR" sz="3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122(5), 3058.</a:t>
            </a:r>
          </a:p>
          <a:p>
            <a:pPr marL="0" indent="0">
              <a:buNone/>
            </a:pPr>
            <a:br>
              <a:rPr lang="fr-CH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</a:br>
            <a:endParaRPr lang="fr-FR" sz="2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6871BF-77F2-2F80-4910-6D855267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Noémie Delaloye 2024  www.audioblog.ch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E615E8-CB22-1CB3-746B-7CB77E69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C1F1-1B4E-49C3-B1E1-1923E27E5235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892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963</Words>
  <Application>Microsoft Office PowerPoint</Application>
  <PresentationFormat>Grand écran</PresentationFormat>
  <Paragraphs>74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Helvetica Neue</vt:lpstr>
      <vt:lpstr>Söhne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Barber, J.R., Crooks, K.R., &amp; Fristrup, K.M. (2010). The costs of chronic noise exposure for terrestrial organisms. Trends in Ecology &amp; Evolution, 25(3), 180-189. Weilgart, L.S. (2007). The impacts of anthropogenic ocean noise on cetaceans and implications for management. Canadian Journal of Zoology, 85(11), 1091-1116. Buxton, R.T., McKenna, M.F., Mennitt, D.J., Brown, E., Fristrup, K.M., Crooks, K.R., ... &amp; Wittemyer, G. (2017). Noise pollution is pervasive in US protected areas. Science, 356(6337), 531-533. Virant-Doberlet, M., &amp; Čokl, A. (2004). Vibrational communication in insects. Neotropical Entomology, 33, 121-134. Brumm, H. (2004). The impact of environmental noise on song amplitude in a territorial bird. Journal of Animal Ecology, 73(3), 434-440. Sun, J.W.C., &amp; Narins, P.M. (2005). Anthropogenic sounds differentially affect amphibian call rate. Biological Conservation, 121(3), 419-427 </dc:title>
  <dc:creator>Noémie Delaloye</dc:creator>
  <cp:lastModifiedBy>Noémie Delaloye</cp:lastModifiedBy>
  <cp:revision>3</cp:revision>
  <cp:lastPrinted>2024-05-20T20:56:24Z</cp:lastPrinted>
  <dcterms:created xsi:type="dcterms:W3CDTF">2024-05-20T14:30:04Z</dcterms:created>
  <dcterms:modified xsi:type="dcterms:W3CDTF">2024-05-27T21:54:23Z</dcterms:modified>
</cp:coreProperties>
</file>